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7" r:id="rId12"/>
    <p:sldId id="278" r:id="rId13"/>
    <p:sldId id="275" r:id="rId14"/>
    <p:sldId id="276" r:id="rId15"/>
    <p:sldId id="271" r:id="rId16"/>
    <p:sldId id="279" r:id="rId17"/>
    <p:sldId id="274" r:id="rId18"/>
    <p:sldId id="273" r:id="rId19"/>
    <p:sldId id="272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ubik" pitchFamily="2" charset="-79"/>
      <p:regular r:id="rId25"/>
      <p:bold r:id="rId26"/>
      <p:italic r:id="rId27"/>
      <p:boldItalic r:id="rId28"/>
    </p:embeddedFont>
    <p:embeddedFont>
      <p:font typeface="Rubik Medium" pitchFamily="2" charset="-79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245"/>
    <a:srgbClr val="00B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9FDCD-FC0F-4D60-B3D2-E91AF6FB792A}" v="2031" dt="2022-06-14T10:12:15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8DB3-9C1E-D642-A47C-D10007638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C6A39-AFF7-394D-A8DB-73D2E7508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ubik Medium" pitchFamily="2" charset="-79"/>
                <a:cs typeface="Rubik Medium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69A8-AA72-074D-9273-AB3C11A3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EC41-E849-2E48-A95F-4D616003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4893-B107-944F-B986-EDF15AB3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C529-E7FE-F14F-92D7-D44263DA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D4EA-5291-5346-A9DD-4D1F0DD5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350A2-6120-2440-8E51-846C224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D03C-CE92-2F49-ABAD-D6B24B0D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4CDF-45A2-914A-8949-A4B1576F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E962B-AB37-5043-A211-0425CEE03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0036A-B5D6-5C43-B5EE-98A43AB3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5ECF-B05C-1748-A45B-963F9D66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A3C5A-A454-C742-B0B7-F0910143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18E8-ED89-7C45-ACB6-0DE3E715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29B0-F8CC-4547-98B2-70735893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2FBD-A540-A34C-B8E6-B2F64D4DC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1A1FC-47A0-9C4B-B346-5D98DDB1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16D2-156B-B642-BB65-2906904EF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44CA-4952-0043-8945-539658FF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6D04-C499-5244-95E9-19913606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D3608-3BFA-F941-A51C-F7CF12EF5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F5B1-9F0C-AF46-B426-CC1D30F3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BD1D1-CFE1-8A41-B3CB-C67B30A4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3D2F-A497-5F48-A267-E0BE81F3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9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390F-4C74-8743-BA97-C42A8952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127-03C4-6F47-9F0A-410913123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F6D6D-D61B-4049-B003-78C392453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541A6-248F-0B4A-85F2-26C440E1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7A179-349E-E74B-885C-011E3D44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69187-626A-4845-95EF-F92262BD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9D59-2E49-FE4C-9FF2-12271278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A7657-9C73-7342-BDAC-A0F9BBD75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E3291-1394-8847-8853-D9C951E9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AC946-8A35-A149-BFBA-60281AE8D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9C21E-39E5-664C-91B4-D22E3BA68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42B47-7104-0A4F-9309-013F0269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0F262-E172-784A-9DA3-765E03C9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4F947-9E07-1246-807F-DE499AF0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7392-EEDF-6D43-8B26-622C8787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FFD5C-D5AE-1242-9023-09AB6D35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54837-A649-0241-87A2-AC2FD409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8168C-4EB2-AC42-8A4C-A8146F8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1E05C-26E1-AC42-940C-7AE4A2DB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3C090-E794-904F-B028-3430FC68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C87B9-3304-9B41-97A7-6B87C4E6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0ABF-D786-2543-8B18-8AF8765C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7643-BA97-A84A-AF61-E28308AF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E12F8-F0D7-FB4A-A856-42DF6DD10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ADCAE-915F-C345-AB2E-4B069372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CFE0F-6613-C244-A3A3-7B5002EA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BC2D-87B1-B945-B2EE-4656FF3B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3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FEE8-46E6-224C-8173-C304CCD9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28A77-1A0B-2943-95FE-DEAC9E45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4CD18-822E-7148-98FE-7F63328F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70FF3-5313-804E-AE80-B3340669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754CB-0C01-A342-94E6-36728096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4F136-F19B-A74E-9FC8-0E6AA1FA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393395-64C9-EC46-9780-C7EECD106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4000"/>
          </a:blip>
          <a:srcRect l="21414" t="25778" r="23114" b="49481"/>
          <a:stretch/>
        </p:blipFill>
        <p:spPr>
          <a:xfrm>
            <a:off x="7332000" y="5346000"/>
            <a:ext cx="4860000" cy="1512000"/>
          </a:xfrm>
          <a:prstGeom prst="rect">
            <a:avLst/>
          </a:prstGeom>
          <a:noFill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CD8B0-EFE3-ED4A-BFE8-87A95FA5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C83DC-4489-3446-845A-3C925D30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F95D-04A5-9A44-9256-17B88CA66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74B0-68B7-3A40-BDF5-76D1AB930830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09DB-9613-1E41-A443-62F13B494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ABFA9-38F6-2D44-A1B6-14F033F1C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B4C9-8077-524E-8674-5195D3802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sunduni.eu.qualtrics.com/jfe/form/SV_0Uod9ztoBe32gK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3AD5-2E24-162D-B6E3-039C5364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VCTF – Bob Hogg</a:t>
            </a:r>
            <a:br>
              <a:rPr lang="en-GB" dirty="0"/>
            </a:br>
            <a:r>
              <a:rPr lang="en-GB" sz="3200" b="0" dirty="0"/>
              <a:t>Statistical Analysis Toolkit for Questionnaires</a:t>
            </a:r>
            <a:endParaRPr lang="en-GB" b="0" dirty="0"/>
          </a:p>
        </p:txBody>
      </p:sp>
      <p:pic>
        <p:nvPicPr>
          <p:cNvPr id="5" name="Content Placeholder 4" descr="A person with the arms crossed&#10;&#10;Description automatically generated with low confidence">
            <a:extLst>
              <a:ext uri="{FF2B5EF4-FFF2-40B4-BE49-F238E27FC236}">
                <a16:creationId xmlns:a16="http://schemas.microsoft.com/office/drawing/2014/main" id="{4801F9EA-7928-730E-66A2-09D850E24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0114" y="1589872"/>
            <a:ext cx="3109857" cy="41464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6497E-27BA-E7B4-3AF5-562D4BB00C0D}"/>
              </a:ext>
            </a:extLst>
          </p:cNvPr>
          <p:cNvSpPr txBox="1"/>
          <p:nvPr/>
        </p:nvSpPr>
        <p:spPr>
          <a:xfrm>
            <a:off x="1468418" y="3469340"/>
            <a:ext cx="5232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ubik" panose="020B0604020202020204" charset="-79"/>
                <a:cs typeface="Rubik" panose="020B0604020202020204" charset="-79"/>
              </a:rPr>
              <a:t>Dr Bob Hogg</a:t>
            </a:r>
          </a:p>
          <a:p>
            <a:r>
              <a:rPr lang="en-GB" dirty="0">
                <a:latin typeface="Rubik" panose="020B0604020202020204" charset="-79"/>
                <a:cs typeface="Rubik" panose="020B0604020202020204" charset="-79"/>
              </a:rPr>
              <a:t>Sport Team</a:t>
            </a:r>
          </a:p>
          <a:p>
            <a:r>
              <a:rPr lang="en-GB" dirty="0">
                <a:latin typeface="Rubik" panose="020B0604020202020204" charset="-79"/>
                <a:cs typeface="Rubik" panose="020B0604020202020204" charset="-79"/>
              </a:rPr>
              <a:t>Faculty of Health Sciences and Wellbeing</a:t>
            </a:r>
          </a:p>
          <a:p>
            <a:endParaRPr lang="en-GB" dirty="0">
              <a:latin typeface="Rubik" panose="020B0604020202020204" charset="-79"/>
              <a:cs typeface="Rubik" panose="020B0604020202020204" charset="-79"/>
            </a:endParaRPr>
          </a:p>
          <a:p>
            <a:r>
              <a:rPr lang="en-GB" dirty="0">
                <a:latin typeface="Rubik" panose="020B0604020202020204" charset="-79"/>
                <a:cs typeface="Rubik" panose="020B0604020202020204" charset="-79"/>
              </a:rPr>
              <a:t>(General “stats nerd”)</a:t>
            </a:r>
          </a:p>
        </p:txBody>
      </p:sp>
    </p:spTree>
    <p:extLst>
      <p:ext uri="{BB962C8B-B14F-4D97-AF65-F5344CB8AC3E}">
        <p14:creationId xmlns:p14="http://schemas.microsoft.com/office/powerpoint/2010/main" val="3133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…… level 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Multiple Regression (SPSS v AMOS)</a:t>
            </a:r>
          </a:p>
          <a:p>
            <a:r>
              <a:rPr lang="en-GB" dirty="0"/>
              <a:t>Logistic Regression</a:t>
            </a:r>
          </a:p>
          <a:p>
            <a:r>
              <a:rPr lang="en-GB" dirty="0"/>
              <a:t>Principle Components Analysis (PCA)</a:t>
            </a:r>
          </a:p>
          <a:p>
            <a:r>
              <a:rPr lang="en-GB" dirty="0"/>
              <a:t>Exploratory Factor Analysis</a:t>
            </a:r>
          </a:p>
          <a:p>
            <a:r>
              <a:rPr lang="en-GB" dirty="0"/>
              <a:t>Confirmatory Factor Analysis</a:t>
            </a:r>
          </a:p>
          <a:p>
            <a:r>
              <a:rPr lang="en-GB" dirty="0"/>
              <a:t>Path Analysis</a:t>
            </a:r>
          </a:p>
          <a:p>
            <a:r>
              <a:rPr lang="en-GB" dirty="0"/>
              <a:t>Structural Equation Modelling (SEM)</a:t>
            </a:r>
          </a:p>
          <a:p>
            <a:r>
              <a:rPr lang="en-GB" dirty="0"/>
              <a:t>Classification and Regression Trees</a:t>
            </a:r>
          </a:p>
          <a:p>
            <a:r>
              <a:rPr lang="en-GB" dirty="0"/>
              <a:t>Social Network Analysis</a:t>
            </a:r>
          </a:p>
          <a:p>
            <a:r>
              <a:rPr lang="en-GB" dirty="0"/>
              <a:t>(Multivariate) Test Assumptions</a:t>
            </a:r>
          </a:p>
          <a:p>
            <a:r>
              <a:rPr lang="en-GB" dirty="0"/>
              <a:t>MANOVA</a:t>
            </a:r>
          </a:p>
        </p:txBody>
      </p:sp>
      <p:pic>
        <p:nvPicPr>
          <p:cNvPr id="6" name="Picture 5" descr="A picture containing device, gauge&#10;&#10;Description automatically generated">
            <a:extLst>
              <a:ext uri="{FF2B5EF4-FFF2-40B4-BE49-F238E27FC236}">
                <a16:creationId xmlns:a16="http://schemas.microsoft.com/office/drawing/2014/main" id="{0AE79640-3404-E8B4-619A-25494F81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42" y="3904938"/>
            <a:ext cx="3943258" cy="29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365125"/>
            <a:ext cx="11219935" cy="1325563"/>
          </a:xfrm>
        </p:spPr>
        <p:txBody>
          <a:bodyPr/>
          <a:lstStyle/>
          <a:p>
            <a:r>
              <a:rPr lang="en-GB" dirty="0"/>
              <a:t>Interesting Techniques – RDS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5153"/>
          </a:xfrm>
        </p:spPr>
        <p:txBody>
          <a:bodyPr>
            <a:normAutofit/>
          </a:bodyPr>
          <a:lstStyle/>
          <a:p>
            <a:r>
              <a:rPr lang="en-GB" dirty="0"/>
              <a:t>RDS Analysis (Mark Handcock, Krista </a:t>
            </a:r>
            <a:r>
              <a:rPr lang="en-GB" dirty="0" err="1"/>
              <a:t>Gile</a:t>
            </a:r>
            <a:r>
              <a:rPr lang="en-GB" dirty="0"/>
              <a:t>, Ian Fellows)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EFFD7-5E86-6292-9ECC-02DC14D8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0" y="2520778"/>
            <a:ext cx="5578323" cy="417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C770B-38F8-7CA8-6109-61F854E00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79" y="2520778"/>
            <a:ext cx="5552382" cy="22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3" y="365125"/>
            <a:ext cx="11269362" cy="1325563"/>
          </a:xfrm>
        </p:spPr>
        <p:txBody>
          <a:bodyPr/>
          <a:lstStyle/>
          <a:p>
            <a:r>
              <a:rPr lang="en-GB" dirty="0"/>
              <a:t>Interesting Techniques – Classification and Regression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6645"/>
          </a:xfrm>
        </p:spPr>
        <p:txBody>
          <a:bodyPr>
            <a:normAutofit/>
          </a:bodyPr>
          <a:lstStyle/>
          <a:p>
            <a:r>
              <a:rPr lang="en-GB" dirty="0"/>
              <a:t>Classification and Regression Trees</a:t>
            </a:r>
          </a:p>
          <a:p>
            <a:pPr lvl="1"/>
            <a:r>
              <a:rPr lang="en-GB" dirty="0"/>
              <a:t>Information Entropy Calculations!</a:t>
            </a:r>
          </a:p>
          <a:p>
            <a:pPr lvl="1"/>
            <a:r>
              <a:rPr lang="en-GB" dirty="0"/>
              <a:t>Bagging</a:t>
            </a:r>
          </a:p>
          <a:p>
            <a:pPr lvl="1"/>
            <a:r>
              <a:rPr lang="en-GB" dirty="0"/>
              <a:t>Random Forests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12B35-5F22-0C6B-9FC9-C5BB2FC8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646" y="2621989"/>
            <a:ext cx="4822354" cy="265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7F014-48F5-3612-BB32-EF8697C1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3" y="3542270"/>
            <a:ext cx="5286860" cy="33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Techniques – Social Network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 err="1"/>
              <a:t>Igraph</a:t>
            </a:r>
            <a:r>
              <a:rPr lang="en-GB" dirty="0"/>
              <a:t> (</a:t>
            </a:r>
            <a:r>
              <a:rPr lang="en-GB" dirty="0" err="1"/>
              <a:t>Csardi</a:t>
            </a:r>
            <a:r>
              <a:rPr lang="en-GB" dirty="0"/>
              <a:t> and </a:t>
            </a:r>
            <a:r>
              <a:rPr lang="en-GB" dirty="0" err="1"/>
              <a:t>Nepusz</a:t>
            </a:r>
            <a:r>
              <a:rPr lang="en-GB" dirty="0"/>
              <a:t> 2006)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E21196B-3C9D-55CC-EA16-7A088D51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85" y="2421924"/>
            <a:ext cx="5221201" cy="43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Techniques – Advanced Correlation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SPSS and Manual Calculations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F83C177-77EC-AF90-4470-6A0B0EB9F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14254"/>
              </p:ext>
            </p:extLst>
          </p:nvPr>
        </p:nvGraphicFramePr>
        <p:xfrm>
          <a:off x="197709" y="2314225"/>
          <a:ext cx="884744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488">
                  <a:extLst>
                    <a:ext uri="{9D8B030D-6E8A-4147-A177-3AD203B41FA5}">
                      <a16:colId xmlns:a16="http://schemas.microsoft.com/office/drawing/2014/main" val="3842873003"/>
                    </a:ext>
                  </a:extLst>
                </a:gridCol>
                <a:gridCol w="1769488">
                  <a:extLst>
                    <a:ext uri="{9D8B030D-6E8A-4147-A177-3AD203B41FA5}">
                      <a16:colId xmlns:a16="http://schemas.microsoft.com/office/drawing/2014/main" val="2920173649"/>
                    </a:ext>
                  </a:extLst>
                </a:gridCol>
                <a:gridCol w="1769488">
                  <a:extLst>
                    <a:ext uri="{9D8B030D-6E8A-4147-A177-3AD203B41FA5}">
                      <a16:colId xmlns:a16="http://schemas.microsoft.com/office/drawing/2014/main" val="2735362199"/>
                    </a:ext>
                  </a:extLst>
                </a:gridCol>
                <a:gridCol w="1769488">
                  <a:extLst>
                    <a:ext uri="{9D8B030D-6E8A-4147-A177-3AD203B41FA5}">
                      <a16:colId xmlns:a16="http://schemas.microsoft.com/office/drawing/2014/main" val="2517116621"/>
                    </a:ext>
                  </a:extLst>
                </a:gridCol>
                <a:gridCol w="1769488">
                  <a:extLst>
                    <a:ext uri="{9D8B030D-6E8A-4147-A177-3AD203B41FA5}">
                      <a16:colId xmlns:a16="http://schemas.microsoft.com/office/drawing/2014/main" val="998988391"/>
                    </a:ext>
                  </a:extLst>
                </a:gridCol>
              </a:tblGrid>
              <a:tr h="603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Natural</a:t>
                      </a:r>
                    </a:p>
                    <a:p>
                      <a:pPr algn="ctr"/>
                      <a:r>
                        <a:rPr lang="en-GB" dirty="0"/>
                        <a:t>Dichotomy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Multichotomy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Ordinal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Interval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97701"/>
                  </a:ext>
                </a:extLst>
              </a:tr>
              <a:tr h="862717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Natural</a:t>
                      </a:r>
                    </a:p>
                    <a:p>
                      <a:pPr algn="l"/>
                      <a:r>
                        <a:rPr lang="en-GB" dirty="0"/>
                        <a:t>Dichotomy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Phi (</a:t>
                      </a:r>
                      <a:r>
                        <a:rPr lang="en-GB" dirty="0"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70901"/>
                  </a:ext>
                </a:extLst>
              </a:tr>
              <a:tr h="862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Multichotomy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Special </a:t>
                      </a:r>
                      <a:r>
                        <a:rPr lang="en-GB" dirty="0" err="1">
                          <a:solidFill>
                            <a:srgbClr val="C00000"/>
                          </a:solidFill>
                        </a:rPr>
                        <a:t>Equ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. (Wherry 1984)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Cramer’s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46517"/>
                  </a:ext>
                </a:extLst>
              </a:tr>
              <a:tr h="1121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Ordinal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Special </a:t>
                      </a:r>
                      <a:r>
                        <a:rPr lang="en-GB" dirty="0" err="1">
                          <a:solidFill>
                            <a:srgbClr val="C00000"/>
                          </a:solidFill>
                        </a:rPr>
                        <a:t>Equ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. (Wherry 1984)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Special </a:t>
                      </a:r>
                      <a:r>
                        <a:rPr lang="en-GB" dirty="0" err="1">
                          <a:solidFill>
                            <a:srgbClr val="C00000"/>
                          </a:solidFill>
                        </a:rPr>
                        <a:t>Equ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. (Wherry 1984)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Symbol" panose="05050102010706020507" pitchFamily="18" charset="2"/>
                        </a:rPr>
                        <a:t>Kendall (-b)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Kendall (-c)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(excludes ties)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Spearman (</a:t>
                      </a:r>
                      <a:r>
                        <a:rPr lang="en-GB" dirty="0">
                          <a:sym typeface="Symbol" panose="05050102010706020507" pitchFamily="18" charset="2"/>
                        </a:rPr>
                        <a:t>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830"/>
                  </a:ext>
                </a:extLst>
              </a:tr>
              <a:tr h="862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Interval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Point-biserial</a:t>
                      </a:r>
                    </a:p>
                    <a:p>
                      <a:r>
                        <a:rPr lang="en-GB" dirty="0"/>
                        <a:t>(natural) or</a:t>
                      </a:r>
                    </a:p>
                    <a:p>
                      <a:r>
                        <a:rPr lang="en-GB" dirty="0"/>
                        <a:t>Biserial (forced)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Eta (</a:t>
                      </a:r>
                      <a:r>
                        <a:rPr lang="en-GB" dirty="0">
                          <a:sym typeface="Symbol" panose="05050102010706020507" pitchFamily="18" charset="2"/>
                        </a:rPr>
                        <a:t>, )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Special </a:t>
                      </a:r>
                      <a:r>
                        <a:rPr lang="en-GB" dirty="0" err="1">
                          <a:solidFill>
                            <a:srgbClr val="C00000"/>
                          </a:solidFill>
                        </a:rPr>
                        <a:t>Equ</a:t>
                      </a:r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. (Wherry 1984)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Pearson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4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Techniques – Path Analysis/SEM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AMOS</a:t>
            </a:r>
          </a:p>
          <a:p>
            <a:r>
              <a:rPr lang="en-GB" dirty="0"/>
              <a:t>Path Analysis</a:t>
            </a:r>
          </a:p>
          <a:p>
            <a:r>
              <a:rPr lang="en-GB" dirty="0"/>
              <a:t>Structural Equation Modelling (SEM)</a:t>
            </a:r>
            <a:endParaRPr lang="en-GB" b="1" dirty="0"/>
          </a:p>
          <a:p>
            <a:r>
              <a:rPr lang="en-GB" dirty="0"/>
              <a:t>Bayesian SEM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A50A0-B2D5-0997-A68D-2F5D4A2D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325" y="3562232"/>
            <a:ext cx="5514031" cy="3295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BC551-604A-BE31-720F-AEF5F660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9" y="4080102"/>
            <a:ext cx="5665531" cy="24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Techniques – Multivariate Normality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 err="1"/>
              <a:t>Mardia’s</a:t>
            </a:r>
            <a:r>
              <a:rPr lang="en-GB" dirty="0"/>
              <a:t> multivariate skewness and kurtosis</a:t>
            </a:r>
          </a:p>
          <a:p>
            <a:r>
              <a:rPr lang="en-GB" dirty="0" err="1"/>
              <a:t>Henze-Zirkler’s</a:t>
            </a:r>
            <a:r>
              <a:rPr lang="en-GB" dirty="0"/>
              <a:t> test</a:t>
            </a:r>
          </a:p>
          <a:p>
            <a:r>
              <a:rPr lang="en-GB" dirty="0"/>
              <a:t>Royston’s test</a:t>
            </a:r>
          </a:p>
          <a:p>
            <a:r>
              <a:rPr lang="en-GB" dirty="0" err="1"/>
              <a:t>Doornik</a:t>
            </a:r>
            <a:r>
              <a:rPr lang="en-GB" dirty="0"/>
              <a:t>-Hansen’s test</a:t>
            </a:r>
          </a:p>
          <a:p>
            <a:r>
              <a:rPr lang="en-GB" dirty="0"/>
              <a:t>Energy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F0B20-7B3D-9921-7CC0-1463DE29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21" y="3805881"/>
            <a:ext cx="3280731" cy="2821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440089-9239-CD49-825C-0E73C2E0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15" y="49426"/>
            <a:ext cx="3611634" cy="55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by ……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1B0F0-61A4-25CA-B016-75DB5B9E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58" y="1692035"/>
            <a:ext cx="4950941" cy="328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7CD53-9649-40DB-FE12-A1738803A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4789"/>
            <a:ext cx="8577848" cy="43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by …… FAQ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E26FAC2-4DE1-9559-F9D5-2994BF16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75" y="1935891"/>
            <a:ext cx="4637461" cy="3246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B1F44-75EB-6DA4-9F46-9F890EEB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7141830" cy="37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Find It ? (eventually)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6D47193-EFAA-00B8-252A-C91EB4D7B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48" y="1690687"/>
            <a:ext cx="5064551" cy="3365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3B286-75CB-6E47-218C-87DB7522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" y="1476503"/>
            <a:ext cx="6725457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6FF0-3869-974A-9731-30B115CC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this Subject ….</a:t>
            </a:r>
          </a:p>
        </p:txBody>
      </p:sp>
      <p:pic>
        <p:nvPicPr>
          <p:cNvPr id="5" name="Content Placeholder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12BC8D2-7FAE-CDBE-8F7C-85440ADE6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135" y="1461592"/>
            <a:ext cx="3563783" cy="2375856"/>
          </a:xfrm>
        </p:spPr>
      </p:pic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7360516-287B-FF9D-BF39-919E3AE1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6" y="1461593"/>
            <a:ext cx="3450514" cy="2300343"/>
          </a:xfrm>
          <a:prstGeom prst="rect">
            <a:avLst/>
          </a:prstGeom>
        </p:spPr>
      </p:pic>
      <p:pic>
        <p:nvPicPr>
          <p:cNvPr id="9" name="Picture 8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956DEF0E-4AB8-B930-FC9C-2DD597179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6" y="4093286"/>
            <a:ext cx="3450514" cy="2300342"/>
          </a:xfrm>
          <a:prstGeom prst="rect">
            <a:avLst/>
          </a:prstGeom>
        </p:spPr>
      </p:pic>
      <p:pic>
        <p:nvPicPr>
          <p:cNvPr id="11" name="Picture 10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356D0A9-9895-8266-08CF-9518C81F2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136" y="4085711"/>
            <a:ext cx="3563784" cy="2375856"/>
          </a:xfrm>
          <a:prstGeom prst="rect">
            <a:avLst/>
          </a:prstGeom>
        </p:spPr>
      </p:pic>
      <p:pic>
        <p:nvPicPr>
          <p:cNvPr id="13" name="Picture 12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B55C4737-A6B6-C656-EB4D-7D9D84CC1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968" y="201446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Student - Central Development Programme</a:t>
            </a:r>
          </a:p>
          <a:p>
            <a:pPr lvl="1"/>
            <a:r>
              <a:rPr lang="en-GB" dirty="0"/>
              <a:t>Referrals to help students with data analysis</a:t>
            </a:r>
          </a:p>
          <a:p>
            <a:pPr lvl="1"/>
            <a:r>
              <a:rPr lang="en-GB" dirty="0"/>
              <a:t>Often AFTER data has been gathered</a:t>
            </a:r>
          </a:p>
          <a:p>
            <a:pPr lvl="1"/>
            <a:r>
              <a:rPr lang="en-GB" dirty="0"/>
              <a:t>Sometimes mistakes</a:t>
            </a:r>
          </a:p>
          <a:p>
            <a:pPr lvl="1"/>
            <a:r>
              <a:rPr lang="en-GB" dirty="0"/>
              <a:t>On occasion – data cannot answer research question</a:t>
            </a:r>
          </a:p>
          <a:p>
            <a:pPr lvl="1"/>
            <a:r>
              <a:rPr lang="en-GB" dirty="0"/>
              <a:t>Often lack of robustness and validation</a:t>
            </a:r>
          </a:p>
          <a:p>
            <a:pPr lvl="1"/>
            <a:r>
              <a:rPr lang="en-GB" dirty="0"/>
              <a:t>Often unaware of suitable visualisation or statistic test</a:t>
            </a:r>
          </a:p>
        </p:txBody>
      </p:sp>
      <p:pic>
        <p:nvPicPr>
          <p:cNvPr id="5" name="Picture 4" descr="A person with his hands on his face&#10;&#10;Description automatically generated with medium confidence">
            <a:extLst>
              <a:ext uri="{FF2B5EF4-FFF2-40B4-BE49-F238E27FC236}">
                <a16:creationId xmlns:a16="http://schemas.microsoft.com/office/drawing/2014/main" id="{3A544D5A-34C6-1801-1B21-7C5C26F4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469" y="2485015"/>
            <a:ext cx="2383884" cy="36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(Initial) Plan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Repository of Online Learning Materials via Canvas Commons</a:t>
            </a:r>
          </a:p>
          <a:p>
            <a:pPr lvl="1"/>
            <a:r>
              <a:rPr lang="en-GB" dirty="0"/>
              <a:t>Work with faculties to develop suitable questionnaire material</a:t>
            </a:r>
          </a:p>
          <a:p>
            <a:pPr lvl="1"/>
            <a:r>
              <a:rPr lang="en-GB" dirty="0"/>
              <a:t>Review what might be needed</a:t>
            </a:r>
          </a:p>
          <a:p>
            <a:pPr lvl="1"/>
            <a:r>
              <a:rPr lang="en-GB" dirty="0"/>
              <a:t>Develop online learning materials on advanced topics</a:t>
            </a:r>
          </a:p>
          <a:p>
            <a:pPr lvl="1"/>
            <a:r>
              <a:rPr lang="en-GB" dirty="0"/>
              <a:t>Concentrate on implementation in SPSS</a:t>
            </a:r>
          </a:p>
          <a:p>
            <a:pPr lvl="1"/>
            <a:r>
              <a:rPr lang="en-GB" dirty="0"/>
              <a:t>Develop and deliver staff training</a:t>
            </a:r>
          </a:p>
        </p:txBody>
      </p:sp>
      <p:pic>
        <p:nvPicPr>
          <p:cNvPr id="6" name="Picture 5" descr="A picture containing ground, outdoor, person, cement&#10;&#10;Description automatically generated">
            <a:extLst>
              <a:ext uri="{FF2B5EF4-FFF2-40B4-BE49-F238E27FC236}">
                <a16:creationId xmlns:a16="http://schemas.microsoft.com/office/drawing/2014/main" id="{55BBA588-37B6-750C-BFCA-A895D3831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153" y="4130457"/>
            <a:ext cx="3837484" cy="25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(final) Plan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Repository of Online Learning Materials via Canvas Commons</a:t>
            </a:r>
          </a:p>
          <a:p>
            <a:pPr lvl="1"/>
            <a:r>
              <a:rPr lang="en-GB" dirty="0"/>
              <a:t>Common questionnaire – new module feedback form</a:t>
            </a:r>
          </a:p>
          <a:p>
            <a:pPr lvl="2"/>
            <a:r>
              <a:rPr lang="en-GB" dirty="0"/>
              <a:t>(based on Self-Determination Theory + Learning Climate Questionnaire)</a:t>
            </a:r>
          </a:p>
          <a:p>
            <a:pPr lvl="1"/>
            <a:r>
              <a:rPr lang="en-GB" dirty="0"/>
              <a:t>Materials from level 4 to level 8</a:t>
            </a:r>
          </a:p>
          <a:p>
            <a:pPr lvl="1"/>
            <a:r>
              <a:rPr lang="en-GB" dirty="0"/>
              <a:t>Introduction to  site licence or open source software</a:t>
            </a:r>
          </a:p>
          <a:p>
            <a:pPr lvl="2"/>
            <a:r>
              <a:rPr lang="en-GB" dirty="0"/>
              <a:t>SPSS</a:t>
            </a:r>
          </a:p>
          <a:p>
            <a:pPr lvl="2"/>
            <a:r>
              <a:rPr lang="en-GB" dirty="0"/>
              <a:t>AMOS</a:t>
            </a:r>
          </a:p>
          <a:p>
            <a:pPr lvl="2"/>
            <a:r>
              <a:rPr lang="en-GB" dirty="0" err="1"/>
              <a:t>RDSAnalysis</a:t>
            </a:r>
            <a:endParaRPr lang="en-GB" dirty="0"/>
          </a:p>
          <a:p>
            <a:pPr lvl="2"/>
            <a:r>
              <a:rPr lang="en-GB" dirty="0"/>
              <a:t>R</a:t>
            </a:r>
          </a:p>
          <a:p>
            <a:pPr lvl="2"/>
            <a:r>
              <a:rPr lang="en-GB" dirty="0" err="1"/>
              <a:t>Statscloud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354D3-C2D0-27E4-3491-226DE5455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467" y="4204741"/>
            <a:ext cx="3714405" cy="24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(current) Plan?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Repository of Online Learning Materials via Canvas Commons</a:t>
            </a:r>
          </a:p>
          <a:p>
            <a:r>
              <a:rPr lang="en-GB" dirty="0"/>
              <a:t>Delivered sessions for nursing students</a:t>
            </a:r>
          </a:p>
          <a:p>
            <a:r>
              <a:rPr lang="en-GB" dirty="0"/>
              <a:t>Delivering Masterclasses through European Social Fund</a:t>
            </a:r>
          </a:p>
          <a:p>
            <a:pPr lvl="1"/>
            <a:r>
              <a:rPr lang="en-GB" dirty="0"/>
              <a:t>One day masterclasses for business</a:t>
            </a:r>
          </a:p>
          <a:p>
            <a:pPr lvl="1"/>
            <a:r>
              <a:rPr lang="en-GB" dirty="0"/>
              <a:t>Staff CPD sessions in 2022-23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09584-B701-E5F7-0EDE-81150B90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707" y="3942412"/>
            <a:ext cx="4058845" cy="26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Module Feedback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Qualtrics </a:t>
            </a:r>
            <a:r>
              <a:rPr lang="en-GB" sz="2000" u="sng" dirty="0">
                <a:hlinkClick r:id="rId2"/>
              </a:rPr>
              <a:t>https://sunduni.eu.qualtrics.com/jfe/form/SV_0Uod9ztoBe32gKy</a:t>
            </a:r>
            <a:endParaRPr lang="en-GB" sz="2000" dirty="0"/>
          </a:p>
          <a:p>
            <a:pPr lvl="1"/>
            <a:r>
              <a:rPr lang="en-GB" dirty="0"/>
              <a:t>Interest/Enjoyment</a:t>
            </a:r>
          </a:p>
          <a:p>
            <a:pPr lvl="1"/>
            <a:r>
              <a:rPr lang="en-GB" dirty="0"/>
              <a:t>Perceived Competence</a:t>
            </a:r>
          </a:p>
          <a:p>
            <a:pPr lvl="1"/>
            <a:r>
              <a:rPr lang="en-GB" dirty="0"/>
              <a:t>Effort/Importance</a:t>
            </a:r>
          </a:p>
          <a:p>
            <a:pPr lvl="1"/>
            <a:r>
              <a:rPr lang="en-GB" dirty="0"/>
              <a:t>Value/Usefulness</a:t>
            </a:r>
          </a:p>
          <a:p>
            <a:pPr lvl="1"/>
            <a:r>
              <a:rPr lang="en-GB" dirty="0"/>
              <a:t>Learning Climate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C0F739F-F92D-B1D8-DE64-2A7887E8F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" y="4334794"/>
            <a:ext cx="4116617" cy="251571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5D779D4-9189-BAD8-A691-64E888E53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550" y="2620624"/>
            <a:ext cx="2381250" cy="238125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796BB-0B74-0AAA-0677-1A9E77F7A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784" y="2620624"/>
            <a:ext cx="1820399" cy="4032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B467B7-1FD4-5A71-0D1E-C75E1F4E92DE}"/>
              </a:ext>
            </a:extLst>
          </p:cNvPr>
          <p:cNvSpPr txBox="1"/>
          <p:nvPr/>
        </p:nvSpPr>
        <p:spPr>
          <a:xfrm>
            <a:off x="9424946" y="4778519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Rubik" panose="020B0604020202020204" charset="-79"/>
                <a:cs typeface="Rubik" panose="020B0604020202020204" charset="-79"/>
              </a:rPr>
              <a:t>Try Me!</a:t>
            </a:r>
          </a:p>
        </p:txBody>
      </p:sp>
    </p:spTree>
    <p:extLst>
      <p:ext uri="{BB962C8B-B14F-4D97-AF65-F5344CB8AC3E}">
        <p14:creationId xmlns:p14="http://schemas.microsoft.com/office/powerpoint/2010/main" val="8469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instruction</a:t>
            </a:r>
            <a:endParaRPr lang="en-GB" sz="2000" dirty="0"/>
          </a:p>
          <a:p>
            <a:pPr lvl="1"/>
            <a:r>
              <a:rPr lang="en-GB" dirty="0"/>
              <a:t>IBM SPSS (site licence) - Windows, Mac</a:t>
            </a:r>
          </a:p>
          <a:p>
            <a:pPr lvl="1"/>
            <a:r>
              <a:rPr lang="en-GB" dirty="0"/>
              <a:t>IBM AMOS (site licence) - Windows</a:t>
            </a:r>
          </a:p>
          <a:p>
            <a:pPr lvl="1"/>
            <a:r>
              <a:rPr lang="en-GB" dirty="0"/>
              <a:t>RDS Analysis (open source) - Windows, Mac</a:t>
            </a:r>
          </a:p>
          <a:p>
            <a:pPr lvl="1"/>
            <a:r>
              <a:rPr lang="en-GB" dirty="0" err="1"/>
              <a:t>iNZight</a:t>
            </a:r>
            <a:r>
              <a:rPr lang="en-GB" dirty="0"/>
              <a:t> (open source) - Windows, Mac, online</a:t>
            </a:r>
          </a:p>
          <a:p>
            <a:pPr lvl="1"/>
            <a:r>
              <a:rPr lang="en-GB" dirty="0"/>
              <a:t>StatsCloud (open source) - Online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42B045-8126-B5B8-8223-B2FD2059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08" y="1047178"/>
            <a:ext cx="2914650" cy="7747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05DD6F6-9CE2-B7BE-B092-DBB82A41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3" y="4541031"/>
            <a:ext cx="1936166" cy="1951844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836FD38-0889-94C7-BFCB-B2BEA9B07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378" y="1207073"/>
            <a:ext cx="2132350" cy="213235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249DA88-A481-6A3E-D10D-418B1DD5D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147" y="4001294"/>
            <a:ext cx="2012950" cy="641350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CA4F3B-530C-C6E8-C301-27011F058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591" y="4627617"/>
            <a:ext cx="3038163" cy="18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64A0-4E1C-3A27-1D06-E506CE5F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…… level 4-6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CD2D-8882-CE8C-1CD8-C9569A08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Methodology</a:t>
            </a:r>
          </a:p>
          <a:p>
            <a:r>
              <a:rPr lang="en-GB" dirty="0"/>
              <a:t>Visualising Data</a:t>
            </a:r>
          </a:p>
          <a:p>
            <a:r>
              <a:rPr lang="en-GB" dirty="0"/>
              <a:t>Summary Statistics</a:t>
            </a:r>
          </a:p>
          <a:p>
            <a:r>
              <a:rPr lang="en-GB" dirty="0"/>
              <a:t>Survey Coding</a:t>
            </a:r>
          </a:p>
          <a:p>
            <a:r>
              <a:rPr lang="en-GB" dirty="0"/>
              <a:t>Hypothesis Testing</a:t>
            </a:r>
          </a:p>
          <a:p>
            <a:pPr lvl="1"/>
            <a:r>
              <a:rPr lang="en-GB" dirty="0"/>
              <a:t>(Univariate) Test Assumptions</a:t>
            </a:r>
          </a:p>
          <a:p>
            <a:pPr lvl="1"/>
            <a:r>
              <a:rPr lang="en-GB" dirty="0"/>
              <a:t>Comparing Groups (between and within)</a:t>
            </a:r>
          </a:p>
          <a:p>
            <a:pPr lvl="1"/>
            <a:r>
              <a:rPr lang="en-GB" dirty="0"/>
              <a:t>Associations</a:t>
            </a:r>
          </a:p>
          <a:p>
            <a:pPr lvl="1"/>
            <a:r>
              <a:rPr lang="en-GB" dirty="0"/>
              <a:t>Simple Regression</a:t>
            </a:r>
          </a:p>
        </p:txBody>
      </p:sp>
      <p:pic>
        <p:nvPicPr>
          <p:cNvPr id="6" name="Picture 5" descr="A picture containing device, gauge&#10;&#10;Description automatically generated">
            <a:extLst>
              <a:ext uri="{FF2B5EF4-FFF2-40B4-BE49-F238E27FC236}">
                <a16:creationId xmlns:a16="http://schemas.microsoft.com/office/drawing/2014/main" id="{F83AF755-B65F-46D4-F438-15CB65D1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584" y="3762530"/>
            <a:ext cx="4133416" cy="3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560</Words>
  <Application>Microsoft Macintosh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Rubik Medium</vt:lpstr>
      <vt:lpstr>Symbol</vt:lpstr>
      <vt:lpstr>Rubik</vt:lpstr>
      <vt:lpstr>Calibri</vt:lpstr>
      <vt:lpstr>Office Theme</vt:lpstr>
      <vt:lpstr>VCTF – Bob Hogg Statistical Analysis Toolkit for Questionnaires</vt:lpstr>
      <vt:lpstr>The Problem with this Subject ….</vt:lpstr>
      <vt:lpstr>Motivation ……</vt:lpstr>
      <vt:lpstr>(Initial) Plan ……</vt:lpstr>
      <vt:lpstr>(final) Plan ……</vt:lpstr>
      <vt:lpstr>(current) Plan? ……</vt:lpstr>
      <vt:lpstr>New Module Feedback Form</vt:lpstr>
      <vt:lpstr>Software</vt:lpstr>
      <vt:lpstr>Materials …… level 4-6</vt:lpstr>
      <vt:lpstr>Materials …… level 7-8</vt:lpstr>
      <vt:lpstr>Interesting Techniques – RDS Sampling</vt:lpstr>
      <vt:lpstr>Interesting Techniques – Classification and Regression Trees</vt:lpstr>
      <vt:lpstr>Interesting Techniques – Social Network Analysis</vt:lpstr>
      <vt:lpstr>Interesting Techniques – Advanced Correlation Analysis</vt:lpstr>
      <vt:lpstr>Interesting Techniques – Path Analysis/SEM</vt:lpstr>
      <vt:lpstr>Interesting Techniques – Multivariate Normality</vt:lpstr>
      <vt:lpstr>Search by …… Level</vt:lpstr>
      <vt:lpstr>Search by …… FAQ</vt:lpstr>
      <vt:lpstr>Where Can I Find It ? (eventually)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Brady (Staff)</dc:creator>
  <cp:lastModifiedBy>Hannah Sly (Staff)</cp:lastModifiedBy>
  <cp:revision>6</cp:revision>
  <dcterms:created xsi:type="dcterms:W3CDTF">2022-04-08T08:25:26Z</dcterms:created>
  <dcterms:modified xsi:type="dcterms:W3CDTF">2022-07-01T14:43:26Z</dcterms:modified>
</cp:coreProperties>
</file>